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B13E96D-9FE4-4AE9-8750-5B5CE27F50DB}">
  <a:tblStyle styleId="{8B13E96D-9FE4-4AE9-8750-5B5CE27F50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bpDb3XsuYh4nPv9x0v-uGcGq5n31FKWsjUjAYChC7nA/copy" TargetMode="External"/><Relationship Id="rId10" Type="http://schemas.openxmlformats.org/officeDocument/2006/relationships/hyperlink" Target="https://docs.google.com/presentation/d/1H-eJaqrPbGuc2ByxH9KD3gAX3jZyoGOMd4VNJB0qJaQ/copy" TargetMode="External"/><Relationship Id="rId13" Type="http://schemas.openxmlformats.org/officeDocument/2006/relationships/hyperlink" Target="https://docs.google.com/presentation/d/1cVo2Bf4qa2LNYEnngibec2kULG3elS1_MeeneZ84zH8/copy" TargetMode="External"/><Relationship Id="rId12" Type="http://schemas.openxmlformats.org/officeDocument/2006/relationships/hyperlink" Target="https://docs.google.com/presentation/d/15PkCo-sfx3uD26ftdbYfYCKYcTqFx7MPmCS9jVvB4lo/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5PkCo-sfx3uD26ftdbYfYCKYcTqFx7MPmCS9jVvB4lo/copy" TargetMode="External"/><Relationship Id="rId9" Type="http://schemas.openxmlformats.org/officeDocument/2006/relationships/hyperlink" Target="https://docs.google.com/presentation/d/1rJ0qVjy4awnRoiDZGoJSk23941nPiWnclf0KuP4HfjI/copy" TargetMode="External"/><Relationship Id="rId14" Type="http://schemas.openxmlformats.org/officeDocument/2006/relationships/image" Target="../media/image2.png"/><Relationship Id="rId5" Type="http://schemas.openxmlformats.org/officeDocument/2006/relationships/hyperlink" Target="https://docs.google.com/presentation/d/1cVo2Bf4qa2LNYEnngibec2kULG3elS1_MeeneZ84zH8/copy" TargetMode="External"/><Relationship Id="rId6" Type="http://schemas.openxmlformats.org/officeDocument/2006/relationships/hyperlink" Target="https://docs.google.com/presentation/d/1XmGdU_B3f8-c5wvxCfTSZtyB8ybg41PLJte19IlUwgc/copy" TargetMode="External"/><Relationship Id="rId7" Type="http://schemas.openxmlformats.org/officeDocument/2006/relationships/hyperlink" Target="https://docs.google.com/presentation/d/1jeXFs7UUtzXlrgD5oL1Tl2aYDD0hJnb8alqhtRj4reo/copy" TargetMode="External"/><Relationship Id="rId8" Type="http://schemas.openxmlformats.org/officeDocument/2006/relationships/hyperlink" Target="https://docs.google.com/presentation/d/1csL1jNPPfRoMuegbrP1Mf7m6lIUVFd8PJn_U0pdHhj0/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XmGdU_B3f8-c5wvxCfTSZtyB8ybg41PLJte19IlUwgc/copy" TargetMode="External"/><Relationship Id="rId5" Type="http://schemas.openxmlformats.org/officeDocument/2006/relationships/hyperlink" Target="https://docs.google.com/presentation/d/1jeXFs7UUtzXlrgD5oL1Tl2aYDD0hJnb8alqhtRj4reo/copy" TargetMode="External"/><Relationship Id="rId6" Type="http://schemas.openxmlformats.org/officeDocument/2006/relationships/hyperlink" Target="https://docs.google.com/presentation/d/1csL1jNPPfRoMuegbrP1Mf7m6lIUVFd8PJn_U0pdHhj0/copy" TargetMode="External"/><Relationship Id="rId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{8B13E96D-9FE4-4AE9-8750-5B5CE27F50DB}</a:tableStyleId>
              </a:tblPr>
              <a:tblGrid>
                <a:gridCol w="1458775"/>
                <a:gridCol w="3684800"/>
                <a:gridCol w="3910450"/>
              </a:tblGrid>
              <a:tr h="352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 Anglicization</a:t>
                      </a:r>
                      <a:endParaRPr b="1">
                        <a:latin typeface="Inter"/>
                        <a:ea typeface="Inter"/>
                        <a:cs typeface="Inter"/>
                        <a:sym typeface="Inter"/>
                      </a:endParaRPr>
                    </a:p>
                  </a:txBody>
                  <a:tcPr marT="91425" marB="91425" marR="91425" marL="91425"/>
                </a:tc>
                <a:tc hMerge="1"/>
              </a:tr>
              <a:tr h="5158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did colonists’ identity as British define the years directly preceding the American Revolution?</a:t>
                      </a:r>
                      <a:endParaRPr sz="1200">
                        <a:solidFill>
                          <a:schemeClr val="dk1"/>
                        </a:solidFill>
                        <a:latin typeface="Inter"/>
                        <a:ea typeface="Inter"/>
                        <a:cs typeface="Inter"/>
                        <a:sym typeface="Inter"/>
                      </a:endParaRPr>
                    </a:p>
                  </a:txBody>
                  <a:tcPr marT="91425" marB="91425" marR="91425" marL="91425"/>
                </a:tc>
                <a:tc hMerge="1"/>
              </a:tr>
              <a:tr h="3393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7.25, 7.26</a:t>
                      </a:r>
                      <a:endParaRPr sz="1200">
                        <a:latin typeface="Inter"/>
                        <a:ea typeface="Inter"/>
                        <a:cs typeface="Inter"/>
                        <a:sym typeface="Inter"/>
                      </a:endParaRPr>
                    </a:p>
                  </a:txBody>
                  <a:tcPr marT="91425" marB="91425" marR="91425" marL="91425"/>
                </a:tc>
                <a:tc hMerge="1"/>
              </a:tr>
              <a:tr h="5158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Continuity and Change Over Time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032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Anglicization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Anglicization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Unit 4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8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Anglicization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7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91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3"/>
                        </a:rPr>
                        <a:t>Unit 4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1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to pages 1-2: Unit 4-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4-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{8B13E96D-9FE4-4AE9-8750-5B5CE27F50DB}</a:tableStyleId>
              </a:tblPr>
              <a:tblGrid>
                <a:gridCol w="1458775"/>
                <a:gridCol w="3684800"/>
                <a:gridCol w="3910450"/>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Anglicization - Continued</a:t>
                      </a:r>
                      <a:endParaRPr b="1">
                        <a:solidFill>
                          <a:schemeClr val="dk1"/>
                        </a:solidFill>
                        <a:latin typeface="Inter"/>
                        <a:ea typeface="Inter"/>
                        <a:cs typeface="Inter"/>
                        <a:sym typeface="Inter"/>
                      </a:endParaRPr>
                    </a:p>
                  </a:txBody>
                  <a:tcPr marT="91425" marB="91425" marR="91425" marL="91425"/>
                </a:tc>
                <a:tc hMerge="1"/>
              </a:tr>
              <a:tr h="722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gain historical and scholarly context for the study of the American Revolution with a contextualization reading, “Anglicization Before the American Revolution,” from Alan Taylor’s book </a:t>
                      </a:r>
                      <a:r>
                        <a:rPr i="1" lang="en" sz="1200">
                          <a:solidFill>
                            <a:schemeClr val="dk1"/>
                          </a:solidFill>
                          <a:latin typeface="Inter"/>
                          <a:ea typeface="Inter"/>
                          <a:cs typeface="Inter"/>
                          <a:sym typeface="Inter"/>
                        </a:rPr>
                        <a:t>American Revolutions</a:t>
                      </a:r>
                      <a:r>
                        <a:rPr lang="en" sz="1200">
                          <a:solidFill>
                            <a:schemeClr val="dk1"/>
                          </a:solidFill>
                          <a:latin typeface="Inter"/>
                          <a:ea typeface="Inter"/>
                          <a:cs typeface="Inter"/>
                          <a:sym typeface="Inter"/>
                        </a:rPr>
                        <a:t> in the</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4"/>
                        </a:rPr>
                        <a:t>Anglicization 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7221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check for understanding questions from the reading on Anglicization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context reading on Anglicization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1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a:t>
                      </a:r>
                      <a:r>
                        <a:rPr lang="en" sz="1200">
                          <a:solidFill>
                            <a:schemeClr val="dk1"/>
                          </a:solidFill>
                          <a:latin typeface="Inter"/>
                          <a:ea typeface="Inter"/>
                          <a:cs typeface="Inter"/>
                          <a:sym typeface="Inter"/>
                        </a:rPr>
                        <a:t>, students will make a prediction about what happened between 1763 and the signing of the Declaration of Independence (1776). Use the </a:t>
                      </a:r>
                      <a:r>
                        <a:rPr lang="en" sz="1200" u="sng">
                          <a:solidFill>
                            <a:schemeClr val="hlink"/>
                          </a:solidFill>
                          <a:latin typeface="Inter"/>
                          <a:ea typeface="Inter"/>
                          <a:cs typeface="Inter"/>
                          <a:sym typeface="Inter"/>
                          <a:hlinkClick r:id="rId5"/>
                        </a:rPr>
                        <a:t>Anglicization Presentation</a:t>
                      </a:r>
                      <a:r>
                        <a:rPr lang="en" sz="1200">
                          <a:solidFill>
                            <a:schemeClr val="dk1"/>
                          </a:solidFill>
                          <a:latin typeface="Inter"/>
                          <a:ea typeface="Inter"/>
                          <a:cs typeface="Inter"/>
                          <a:sym typeface="Inter"/>
                        </a:rPr>
                        <a:t> to guide this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3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Remind students of the lesson’s supporting question and the focus skill for this activity</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Give students the directions for making their prediction at the bottom of the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Use the provided word bank to create a two sentence prediction of what happened between the years of 1763-1776 in colonial North America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5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chemeClr val="dk1"/>
                          </a:solidFill>
                          <a:latin typeface="Inter"/>
                          <a:ea typeface="Inter"/>
                          <a:cs typeface="Inter"/>
                          <a:sym typeface="Inter"/>
                        </a:rPr>
                        <a:t> in which they reflect on their learnings from the day using the DOK question generation approach. Students should develop questions that will reinforce the supporting question and link to their prediction to best set up the next lessons in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review DOK levels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switch with a partner to answer one of each other’s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DOK questions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Switch with a partner to answer either the DOK 3 or DOK 4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